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5" r:id="rId2"/>
    <p:sldId id="310" r:id="rId3"/>
    <p:sldId id="494" r:id="rId4"/>
    <p:sldId id="493" r:id="rId5"/>
    <p:sldId id="301" r:id="rId6"/>
    <p:sldId id="406" r:id="rId7"/>
    <p:sldId id="495" r:id="rId8"/>
    <p:sldId id="496" r:id="rId9"/>
    <p:sldId id="504" r:id="rId10"/>
    <p:sldId id="498" r:id="rId11"/>
    <p:sldId id="497" r:id="rId12"/>
    <p:sldId id="499" r:id="rId13"/>
    <p:sldId id="500" r:id="rId14"/>
    <p:sldId id="501" r:id="rId15"/>
    <p:sldId id="502" r:id="rId16"/>
    <p:sldId id="503" r:id="rId17"/>
    <p:sldId id="505" r:id="rId18"/>
    <p:sldId id="506" r:id="rId19"/>
    <p:sldId id="508" r:id="rId20"/>
    <p:sldId id="507" r:id="rId21"/>
    <p:sldId id="509" r:id="rId22"/>
    <p:sldId id="510" r:id="rId23"/>
    <p:sldId id="511" r:id="rId24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285"/>
            <p14:sldId id="310"/>
            <p14:sldId id="494"/>
            <p14:sldId id="493"/>
            <p14:sldId id="301"/>
            <p14:sldId id="406"/>
            <p14:sldId id="495"/>
            <p14:sldId id="496"/>
            <p14:sldId id="504"/>
            <p14:sldId id="498"/>
            <p14:sldId id="497"/>
            <p14:sldId id="499"/>
            <p14:sldId id="500"/>
            <p14:sldId id="501"/>
            <p14:sldId id="502"/>
            <p14:sldId id="503"/>
            <p14:sldId id="505"/>
            <p14:sldId id="506"/>
            <p14:sldId id="508"/>
            <p14:sldId id="507"/>
            <p14:sldId id="509"/>
            <p14:sldId id="510"/>
            <p14:sldId id="5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xikun" initials="j" lastIdx="0" clrIdx="0">
    <p:extLst>
      <p:ext uri="{19B8F6BF-5375-455C-9EA6-DF929625EA0E}">
        <p15:presenceInfo xmlns:p15="http://schemas.microsoft.com/office/powerpoint/2012/main" userId="bfe37c5d05aa52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59" autoAdjust="0"/>
    <p:restoredTop sz="85866" autoAdjust="0"/>
  </p:normalViewPr>
  <p:slideViewPr>
    <p:cSldViewPr snapToGrid="0">
      <p:cViewPr varScale="1">
        <p:scale>
          <a:sx n="88" d="100"/>
          <a:sy n="88" d="100"/>
        </p:scale>
        <p:origin x="120" y="149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4022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2022/4/15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2022/4/15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541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8709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931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830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672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155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175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9016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2640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442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343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564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1127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6946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399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1034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088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327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190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840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469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972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733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16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2022/4/15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657" y="1782136"/>
            <a:ext cx="10559143" cy="4085264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000"/>
            </a:lvl1pPr>
            <a:lvl2pPr marL="914400" indent="-384175">
              <a:buFont typeface="Wingdings" panose="05000000000000000000" pitchFamily="2" charset="2"/>
              <a:buChar char="Ø"/>
              <a:defRPr sz="1800" i="0"/>
            </a:lvl2pPr>
            <a:lvl3pPr marL="1371600" indent="-384175">
              <a:buFont typeface="Wingdings" panose="05000000000000000000" pitchFamily="2" charset="2"/>
              <a:buChar char="Ø"/>
              <a:defRPr sz="1600"/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>
            <a:fillRect/>
          </a:stretch>
        </p:blipFill>
        <p:spPr>
          <a:xfrm>
            <a:off x="-48002" y="-93452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/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Subtitle 2"/>
          <p:cNvSpPr txBox="1"/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2022/4/15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0750" y="3937685"/>
            <a:ext cx="10990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Techniques for GPU Architectures with Processing-In-Memory Capabilities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293779" y="5050938"/>
            <a:ext cx="10437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Conference :  PACT’2016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Author : Ashutosh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Pattnaik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Xulong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Tang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Adwait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Jog,Onur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Mutlu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Research unit :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Pennsylvania State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University,Carnegie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Mellon University……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prediction model to enable a run time mechanism for kernel offloading.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Metrics-character the kernel affinity to GPU-PIC or GPU-PIM.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Memory intensity.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a. Memory to Compute Ratio : memory-to-compute-ratio of the instruction mix executed by that particular kernel.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b. Number of Compute Inst. 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c. Number of Memory Inst.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Parallelism.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 Shared memory intensity.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F7E07C-0089-434C-B7C0-6E5936232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157" y="3885673"/>
            <a:ext cx="6050804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153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Mechanism.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prediction model to enable a run time mechanism for kernel offloading.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Metrics-character the kernel affinity to GPU-PIC or GPU-PIM.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Memory intensity.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Parallelism.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a. Number of CATs -  the number of cooperative thread arrays (CTAs) (also called work groups or thread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blocks) as a measure of the parallelism in the kernel.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b. Total Number of Threads.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c. Number of Thread Inst.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 Shared memory intensity.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a. Total Number of Shared Memory Inst.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F7E07C-0089-434C-B7C0-6E5936232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317" y="4054070"/>
            <a:ext cx="6050804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94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0" y="914749"/>
                <a:ext cx="12192000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Kernel Offloading Mechanism. </a:t>
                </a:r>
              </a:p>
              <a:p>
                <a:pPr marL="742950" lvl="1" indent="-285750">
                  <a:buSzPct val="60000"/>
                  <a:buFont typeface="Wingdings" panose="05000000000000000000" pitchFamily="2" charset="2"/>
                  <a:buChar char="l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prediction model to enable a run time mechanism for kernel offloading.</a:t>
                </a:r>
              </a:p>
              <a:p>
                <a:pPr marL="1200150" lvl="2" indent="-285750"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Regression Model for Affinity Prediction.</a:t>
                </a: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3">
                  <a:buSzPct val="60000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(1) 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𝑓𝑜𝑟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𝐺𝑃𝑈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𝑃𝐼𝐶</m:t>
                    </m:r>
                  </m:oMath>
                </a14:m>
                <a:r>
                  <a:rPr lang="en-US" altLang="zh-CN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</a:p>
              <a:p>
                <a:pPr lvl="3">
                  <a:buSzPct val="60000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(2)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𝑓𝑜𝑟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𝐺𝑃𝑈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𝑃𝐼𝑀</m:t>
                    </m:r>
                  </m:oMath>
                </a14:m>
                <a:endParaRPr lang="en-US" altLang="zh-CN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14749"/>
                <a:ext cx="12192000" cy="3970318"/>
              </a:xfrm>
              <a:prstGeom prst="rect">
                <a:avLst/>
              </a:prstGeom>
              <a:blipFill>
                <a:blip r:embed="rId3"/>
                <a:stretch>
                  <a:fillRect l="-300" t="-768" b="-15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383C5E37-440D-47F4-BF51-028211F78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580" y="1866739"/>
            <a:ext cx="6324652" cy="2076087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FE0AFE96-7D46-4C07-BB36-07390C6738FC}"/>
              </a:ext>
            </a:extLst>
          </p:cNvPr>
          <p:cNvSpPr txBox="1"/>
          <p:nvPr/>
        </p:nvSpPr>
        <p:spPr>
          <a:xfrm>
            <a:off x="0" y="480516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set and test set.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Randomly sample 60%(15) of the 25 GPGPU applications which consist 82 unique kernels as train set.</a:t>
            </a:r>
          </a:p>
          <a:p>
            <a:pPr lvl="3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Using 40%(10) of the 25 GPGPU applications which consist 42 unique kernels as test set.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40ED89D9-AEF8-4D1F-A83B-5B9576DA993C}"/>
              </a:ext>
            </a:extLst>
          </p:cNvPr>
          <p:cNvSpPr txBox="1"/>
          <p:nvPr/>
        </p:nvSpPr>
        <p:spPr>
          <a:xfrm>
            <a:off x="0" y="566369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: 83%.</a:t>
            </a:r>
          </a:p>
        </p:txBody>
      </p:sp>
    </p:spTree>
    <p:extLst>
      <p:ext uri="{BB962C8B-B14F-4D97-AF65-F5344CB8AC3E}">
        <p14:creationId xmlns:p14="http://schemas.microsoft.com/office/powerpoint/2010/main" val="4058948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Mechanism.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prediction model to enable a run time mechanism for kernel offloading.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for Affinity Prediction.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29AB426-10A3-4B17-B742-67E2A28BADE6}"/>
                  </a:ext>
                </a:extLst>
              </p:cNvPr>
              <p:cNvSpPr txBox="1"/>
              <p:nvPr/>
            </p:nvSpPr>
            <p:spPr>
              <a:xfrm>
                <a:off x="5497089" y="1838078"/>
                <a:ext cx="6593746" cy="3142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I:Memory intensity.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Memory to Compute Ratio = L :≤ 0.2, 0.2 &lt; M ≤ 0.3, H :&gt; 0.3.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II: Parallelism.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pt-BR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No. of CTAs = L :≤ 64, 64 &lt; M ≤ 1024, H :&gt; 1024.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III: Shared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memory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intensity.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Total no. of Shared Mem. Inst. = L :≤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H :&gt;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B:True affinity of the kernel.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 Y: GPU-PIM, N: GPU-PIC.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C:Major reasons for affinity.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D:Affinity prediction.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Y: GPU-PIM, N: GPU-PIC.</a:t>
                </a: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29AB426-10A3-4B17-B742-67E2A28BA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7089" y="1838078"/>
                <a:ext cx="6593746" cy="3142399"/>
              </a:xfrm>
              <a:prstGeom prst="rect">
                <a:avLst/>
              </a:prstGeom>
              <a:blipFill>
                <a:blip r:embed="rId3"/>
                <a:stretch>
                  <a:fillRect l="-833" t="-1165" r="-370" b="-23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D2BE7E1A-D8B8-458D-BD30-7119F033F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49" y="1838078"/>
            <a:ext cx="5203791" cy="466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00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prediction model to enable a run time mechanism for kernel offloading.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for Affinity Prediction.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29AB426-10A3-4B17-B742-67E2A28BADE6}"/>
                  </a:ext>
                </a:extLst>
              </p:cNvPr>
              <p:cNvSpPr txBox="1"/>
              <p:nvPr/>
            </p:nvSpPr>
            <p:spPr>
              <a:xfrm>
                <a:off x="5497089" y="1838078"/>
                <a:ext cx="6593746" cy="3142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I:Memory intensity.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Memory to Compute Ratio = L :≤ 0.2, 0.2 &lt; M ≤ 0.3, H :&gt; 0.3.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II: Parallelism.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pt-BR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No. of CTAs = L :≤ 64, 64 &lt; M ≤ 1024, H :&gt; 1024.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III: Shared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memory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intensity.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Total no. of Shared Mem. Inst. = L :≤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H :&gt;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B:True affinity of the kernel.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 Y: GPU-PIM, N: GPU-PIC.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C:Major reasons for affinity.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D:Affinity prediction.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Y: GPU-PIM, N: GPU-PIC.</a:t>
                </a: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29AB426-10A3-4B17-B742-67E2A28BA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7089" y="1838078"/>
                <a:ext cx="6593746" cy="3142399"/>
              </a:xfrm>
              <a:prstGeom prst="rect">
                <a:avLst/>
              </a:prstGeom>
              <a:blipFill>
                <a:blip r:embed="rId3"/>
                <a:stretch>
                  <a:fillRect l="-833" t="-1165" r="-370" b="-23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3ADE6CB5-09F9-4338-A951-D089EB436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649" y="1811274"/>
            <a:ext cx="4513816" cy="474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28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Mechanism.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prediction model to enable a run time mechanism for kernel offloading.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to Source Translation : Computing the values of static metrics.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CUDA Runtime : Getting the dynamic metrics.</a:t>
            </a: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SzPct val="60000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0D0FCD-35A9-43E1-981E-46FB4C491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812" y="1940039"/>
            <a:ext cx="7650737" cy="11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11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kernel management.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Benefit.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4894CC36-21C2-49DE-BE30-0CA33B742A80}"/>
              </a:ext>
            </a:extLst>
          </p:cNvPr>
          <p:cNvSpPr txBox="1"/>
          <p:nvPr/>
        </p:nvSpPr>
        <p:spPr>
          <a:xfrm>
            <a:off x="0" y="493407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key pieces of information.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Kernel-level dependence information to identify independent kernels.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Affinity of each kernel.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time prediction for each kernel.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B0F761C-C116-4428-A0C7-25DC830018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39"/>
          <a:stretch/>
        </p:blipFill>
        <p:spPr>
          <a:xfrm>
            <a:off x="0" y="1528277"/>
            <a:ext cx="5538651" cy="34386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BEBBF7E-CA0C-40D5-BBFC-31BC7BE35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7328" y="1768901"/>
            <a:ext cx="5834574" cy="284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607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kernel management.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Kernel-level dependence information to identify independent kernels.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Obtaining the dependence graph of an application for a given input by profiling the application’s execution to determine the correct and complete set of read-after-write (RAW) dependencies across the kernels.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Affinity Information.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Time Information.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699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kernel management.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Time Prediction Model.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model.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: 77% and 80% on the test set for GPU-PIC and GPU-PIM.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6D2084B-18D1-4D4A-AFD5-0A43D4EB9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538" y="1963854"/>
            <a:ext cx="5917746" cy="17595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4C3AE1-532A-48B3-BBDF-AD2AD7424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7405" y="4138427"/>
            <a:ext cx="5917746" cy="90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501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kernel management.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Implementation.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FBB84B8-2F0A-410E-B1C6-BB02D83EC5AE}"/>
              </a:ext>
            </a:extLst>
          </p:cNvPr>
          <p:cNvGrpSpPr/>
          <p:nvPr/>
        </p:nvGrpSpPr>
        <p:grpSpPr>
          <a:xfrm>
            <a:off x="0" y="1903851"/>
            <a:ext cx="6039109" cy="2138103"/>
            <a:chOff x="2625920" y="1751325"/>
            <a:chExt cx="6788320" cy="238639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8B43364-0DF7-43DD-A10D-2ABB49594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5920" y="1751325"/>
              <a:ext cx="5982218" cy="853514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BF87407-99F9-4BC8-92F2-E8520F6CB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32641" y="3082760"/>
              <a:ext cx="4281599" cy="1054961"/>
            </a:xfrm>
            <a:prstGeom prst="rect">
              <a:avLst/>
            </a:prstGeom>
          </p:spPr>
        </p:pic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584AF92E-7952-4508-89A2-964FED14A246}"/>
                </a:ext>
              </a:extLst>
            </p:cNvPr>
            <p:cNvCxnSpPr/>
            <p:nvPr/>
          </p:nvCxnSpPr>
          <p:spPr>
            <a:xfrm flipH="1">
              <a:off x="5232491" y="2487372"/>
              <a:ext cx="1184365" cy="6966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B08B3EF-7542-4EEE-87FD-B0E49F834799}"/>
                </a:ext>
              </a:extLst>
            </p:cNvPr>
            <p:cNvCxnSpPr/>
            <p:nvPr/>
          </p:nvCxnSpPr>
          <p:spPr>
            <a:xfrm>
              <a:off x="7498080" y="2480754"/>
              <a:ext cx="1916160" cy="70992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71E49C2B-D855-43B8-8010-936D9831F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693" y="1314995"/>
            <a:ext cx="5423914" cy="339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6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work—Background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537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can greatly alleviate the performance and energy penalties of data transfers from/to main memory. </a:t>
            </a:r>
          </a:p>
          <a:p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architectures and applications, where main memory bandwidth is a critical bottleneck, can benefit from the use of PIM.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7F7C1BC-233B-4CE0-8048-CB5355B6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55" y="2723102"/>
            <a:ext cx="5533371" cy="236363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8B2040C-F202-4F19-9A52-52FD82E99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814" y="2622430"/>
            <a:ext cx="5569701" cy="22629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kernel management.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Implementation.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4AE11D6-FBC7-478C-87BE-FE0FBC0E1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48" y="1885738"/>
            <a:ext cx="6502567" cy="322586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C2B41C61-7DF4-4B60-882F-67CE22255704}"/>
              </a:ext>
            </a:extLst>
          </p:cNvPr>
          <p:cNvSpPr txBox="1"/>
          <p:nvPr/>
        </p:nvSpPr>
        <p:spPr>
          <a:xfrm>
            <a:off x="1079863" y="5251591"/>
            <a:ext cx="650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t1+t2&gt;t3 then offload the kernel to another processing unit.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865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Implementation.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Simulator : GPGPU-Sim.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BDEB246-6FEF-49F0-8B39-D24FD9D19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807" y="2221624"/>
            <a:ext cx="5600255" cy="365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174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Effects of Kernel offloading.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performance and energy efficiency of the testing set applications by 25% and 28%.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E1F29C0-38E1-490D-8818-8AD8E7FF1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96" y="1555891"/>
            <a:ext cx="10084816" cy="2422241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F667485E-7CA9-4273-99CD-6CFB87A12472}"/>
              </a:ext>
            </a:extLst>
          </p:cNvPr>
          <p:cNvSpPr txBox="1"/>
          <p:nvPr/>
        </p:nvSpPr>
        <p:spPr>
          <a:xfrm>
            <a:off x="0" y="4090497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of execution time of GPU-PIM and GPU-PIC.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performance and energy efficiency of the testing set applications by 25% and 28%.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D8D6722-C37D-44E3-BA36-BDDAC677C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789" y="4818028"/>
            <a:ext cx="5091303" cy="171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45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0" y="914749"/>
                <a:ext cx="121920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Effects of Concurrent Kernel Management.</a:t>
                </a:r>
              </a:p>
              <a:p>
                <a:pPr marL="742950" lvl="1" indent="-285750">
                  <a:buSzPct val="60000"/>
                  <a:buFont typeface="Wingdings" panose="05000000000000000000" pitchFamily="2" charset="2"/>
                  <a:buChar char="l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Increasing the performance and energy efficiency of the testing set applications by 42%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±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4%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𝑎𝑛𝑑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27</m:t>
                    </m:r>
                    <m:r>
                      <m:rPr>
                        <m:nor/>
                      </m:rPr>
                      <a: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%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±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2%.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42950" lvl="1" indent="-285750">
                  <a:buFont typeface="Wingdings" panose="05000000000000000000" pitchFamily="2" charset="2"/>
                  <a:buChar char="Ø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14749"/>
                <a:ext cx="12192000" cy="923330"/>
              </a:xfrm>
              <a:prstGeom prst="rect">
                <a:avLst/>
              </a:prstGeom>
              <a:blipFill>
                <a:blip r:embed="rId3"/>
                <a:stretch>
                  <a:fillRect l="-300" t="-3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2">
            <a:extLst>
              <a:ext uri="{FF2B5EF4-FFF2-40B4-BE49-F238E27FC236}">
                <a16:creationId xmlns:a16="http://schemas.microsoft.com/office/drawing/2014/main" id="{F667485E-7CA9-4273-99CD-6CFB87A12472}"/>
              </a:ext>
            </a:extLst>
          </p:cNvPr>
          <p:cNvSpPr txBox="1"/>
          <p:nvPr/>
        </p:nvSpPr>
        <p:spPr>
          <a:xfrm>
            <a:off x="0" y="40904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kernels are concurrently running on GPU-PIM and GPU-PIC.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A03C0F4-B765-4E90-B69A-D34DCF35FC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181" y="1598863"/>
            <a:ext cx="9826105" cy="217838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4D21A7C-49AE-4A36-AD3B-643D0974F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5566" y="4461362"/>
            <a:ext cx="5137334" cy="191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04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work—HBM vs HMC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491705" y="905379"/>
            <a:ext cx="12683706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SzPct val="100000"/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consumption &amp; Price &amp; JEDEC Standard. 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JEDEC-Joint Electron Device Engineering Council.</a:t>
            </a: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lvl="1"/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SzPct val="6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1219B94-4749-481D-BC91-F9B4B3B89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06" y="3429000"/>
            <a:ext cx="5540220" cy="282726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43CD7D4-A384-4C09-B2AC-B231AC16D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325" y="2067517"/>
            <a:ext cx="6537675" cy="433171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171BF9B9-B4E9-4763-AFAE-2866AE6586C5}"/>
              </a:ext>
            </a:extLst>
          </p:cNvPr>
          <p:cNvGrpSpPr/>
          <p:nvPr/>
        </p:nvGrpSpPr>
        <p:grpSpPr>
          <a:xfrm>
            <a:off x="1196497" y="1477101"/>
            <a:ext cx="2887071" cy="1951899"/>
            <a:chOff x="940166" y="2071823"/>
            <a:chExt cx="2887071" cy="1951899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AFC2860-6C5B-4AE6-B0A3-64E5000DC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0166" y="2071823"/>
              <a:ext cx="2887071" cy="1951899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E00EF1C6-0CD7-4196-AB70-3B8E0FFDE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2825" y="3703654"/>
              <a:ext cx="594412" cy="320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62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895B439E-770B-4CF2-87D7-D7E42D358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89" y="1552402"/>
            <a:ext cx="7295374" cy="251583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work—GPU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0002C3F-BC71-4069-A1B2-C6E072229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305" y="981861"/>
            <a:ext cx="3566981" cy="4236300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02B88C9B-C3FC-4FF8-81DC-C9D96ABFB57A}"/>
              </a:ext>
            </a:extLst>
          </p:cNvPr>
          <p:cNvCxnSpPr/>
          <p:nvPr/>
        </p:nvCxnSpPr>
        <p:spPr>
          <a:xfrm flipV="1">
            <a:off x="7366053" y="981861"/>
            <a:ext cx="1055252" cy="1247792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D1D90B3-BF66-481C-A56B-85043D5EA9CD}"/>
              </a:ext>
            </a:extLst>
          </p:cNvPr>
          <p:cNvCxnSpPr/>
          <p:nvPr/>
        </p:nvCxnSpPr>
        <p:spPr>
          <a:xfrm>
            <a:off x="7349275" y="2749771"/>
            <a:ext cx="1072030" cy="246839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20B6C3E-1937-4F58-BFD5-E441CB2BA4C3}"/>
              </a:ext>
            </a:extLst>
          </p:cNvPr>
          <p:cNvSpPr txBox="1"/>
          <p:nvPr/>
        </p:nvSpPr>
        <p:spPr>
          <a:xfrm>
            <a:off x="84928" y="4588355"/>
            <a:ext cx="821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GPCs, 7 or 8 TPCs/GPC, 2 SMs/TPC, up to 16 SMs/GPC,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108 SMs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 FP32 CUDA Cores/SM, 6912 FP32 CUDA Cores per GPU.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third-generation Tensor Cores/SM, 432 third-generation Tensor Cores per GPU.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64KB register file per unit.</a:t>
            </a:r>
          </a:p>
        </p:txBody>
      </p:sp>
    </p:spTree>
    <p:extLst>
      <p:ext uri="{BB962C8B-B14F-4D97-AF65-F5344CB8AC3E}">
        <p14:creationId xmlns:p14="http://schemas.microsoft.com/office/powerpoint/2010/main" val="198677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work—Problem &amp; Motivation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B82A24CE-AA5A-4088-9F87-1C593C56723D}"/>
              </a:ext>
            </a:extLst>
          </p:cNvPr>
          <p:cNvSpPr txBox="1"/>
          <p:nvPr/>
        </p:nvSpPr>
        <p:spPr>
          <a:xfrm>
            <a:off x="0" y="918140"/>
            <a:ext cx="1219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GPU-PIC and GPU-PIM architectures are quite different in terms of their ability to cater to applications with varying computation and memory demands.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Offloading a compute-bound GPGPU application onto GPU-PIC. 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Offloading a memory-bound GPGPU application onto GPU-PIM.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SzPct val="100000"/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challenges in designing an offloading strategy to maximize overall application performance and energy efficiency by appropriately partitioning and scheduling an application across GPU-PIC and GPU-PIM.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81D896F-F79B-4782-B66E-9C19C8CBE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428" y="3202924"/>
            <a:ext cx="5448772" cy="28882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work—Solution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22" y="981861"/>
            <a:ext cx="12187478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766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18936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automatically identify the code segments to be offloaded to the GPU cores in memory?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the granularity of the code segment that is offloaded to GPU-PIM should be?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determine which code segments benefit from being executed on GPU-PIM?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concurrently schedule multiple kernels on the main GPU and the cores in memory?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efficiently distribute work between the main GPU and the PIM engine to maximize system performance, while executing each code segment on its preferred cores as much as possible?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209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the granularity of the code segment that is offloaded to GPU-PIM should be?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granularity.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offloads computation to the GPU at the kernel granularity, maintaining the same granularity for PIM execution enables low-overhead computation offloading from the CPU to both GPU-PIC and GPU-PIM.</a:t>
            </a:r>
          </a:p>
          <a:p>
            <a:pPr marL="1200150" lvl="2" indent="-285750">
              <a:buSzPct val="60000"/>
              <a:buFont typeface="Wingdings" panose="05000000000000000000" pitchFamily="2" charset="2"/>
              <a:buChar char="ü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Kernels are defined by programmer.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2283CAE-996F-4C52-8A29-F6423AE10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285" y="2669075"/>
            <a:ext cx="4449585" cy="268237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66F709F-5401-4BF7-83BB-39CA2736A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345" y="2355567"/>
            <a:ext cx="3765916" cy="314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77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work—Technique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4749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Offloading Mechanism.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8D61F5-990A-41AD-97A2-74D514A93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53" y="1473281"/>
            <a:ext cx="5845047" cy="23090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F9CC605-5F27-466A-BA12-2845B0557C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363" y="1473281"/>
            <a:ext cx="5845047" cy="23395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90E0DA-3962-4C09-AA80-2F8612EBC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3524" y="4171406"/>
            <a:ext cx="5021677" cy="21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804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9261</TotalTime>
  <Words>1338</Words>
  <Application>Microsoft Office PowerPoint</Application>
  <PresentationFormat>宽屏</PresentationFormat>
  <Paragraphs>228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等线</vt:lpstr>
      <vt:lpstr>黑体</vt:lpstr>
      <vt:lpstr>宋体</vt:lpstr>
      <vt:lpstr>微软雅黑</vt:lpstr>
      <vt:lpstr>Arial</vt:lpstr>
      <vt:lpstr>Arial Black</vt:lpstr>
      <vt:lpstr>Calibri</vt:lpstr>
      <vt:lpstr>Cambria Math</vt:lpstr>
      <vt:lpstr>Franklin Gothic Book</vt:lpstr>
      <vt:lpstr>Times New Roman</vt:lpstr>
      <vt:lpstr>Wingdings</vt:lpstr>
      <vt:lpstr>Crop</vt:lpstr>
      <vt:lpstr>PowerPoint 演示文稿</vt:lpstr>
      <vt:lpstr>Research work—Background</vt:lpstr>
      <vt:lpstr>Research work—HBM vs HMC</vt:lpstr>
      <vt:lpstr>Research work—GPU</vt:lpstr>
      <vt:lpstr>Research work—Problem &amp; Motivation</vt:lpstr>
      <vt:lpstr>Research work—Solution</vt:lpstr>
      <vt:lpstr>Research work—Challenge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work—Technique</vt:lpstr>
      <vt:lpstr>Research work—Evaluation</vt:lpstr>
      <vt:lpstr>Research work—Evaluation</vt:lpstr>
      <vt:lpstr>Research work—Evaluation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jiangxikun</cp:lastModifiedBy>
  <cp:revision>1038</cp:revision>
  <cp:lastPrinted>2021-05-18T05:46:40Z</cp:lastPrinted>
  <dcterms:created xsi:type="dcterms:W3CDTF">2017-10-16T12:06:00Z</dcterms:created>
  <dcterms:modified xsi:type="dcterms:W3CDTF">2022-04-16T01:41:59Z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